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8"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1" d="100"/>
          <a:sy n="101" d="100"/>
        </p:scale>
        <p:origin x="-258" y="-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a:solidFill>
                  <a:schemeClr val="bg1"/>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extLst>
      <p:ext uri="{BB962C8B-B14F-4D97-AF65-F5344CB8AC3E}">
        <p14:creationId xmlns:p14="http://schemas.microsoft.com/office/powerpoint/2010/main" val="302567337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383917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7857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690008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16389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5374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rotWithShape="1">
          <a:blip r:embed="rId8" cstate="print">
            <a:extLst>
              <a:ext uri="{28A0092B-C50C-407E-A947-70E740481C1C}">
                <a14:useLocalDpi xmlns:a14="http://schemas.microsoft.com/office/drawing/2010/main" val="0"/>
              </a:ext>
            </a:extLst>
          </a:blip>
          <a:srcRect t="10394"/>
          <a:stretch/>
        </p:blipFill>
        <p:spPr bwMode="auto">
          <a:xfrm>
            <a:off x="-37716" y="0"/>
            <a:ext cx="9181716" cy="5143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978368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paediatric.physiotherapy@nhs.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27535"/>
            <a:ext cx="7846640" cy="2072804"/>
          </a:xfrm>
        </p:spPr>
        <p:txBody>
          <a:bodyPr>
            <a:normAutofit/>
          </a:bodyPr>
          <a:lstStyle/>
          <a:p>
            <a:r>
              <a:rPr lang="en-GB" sz="2400" b="1" dirty="0"/>
              <a:t>UNIVERSITY HOSPITALS BIRMINGHAM</a:t>
            </a:r>
            <a:r>
              <a:rPr lang="en-GB" sz="2400" dirty="0"/>
              <a:t/>
            </a:r>
            <a:br>
              <a:rPr lang="en-GB" sz="2400" dirty="0"/>
            </a:br>
            <a:r>
              <a:rPr lang="en-GB" sz="2400" b="1" dirty="0"/>
              <a:t>COMMUNITY PAEDIATRIC PHYSIOTHERAPY SERVICE</a:t>
            </a:r>
            <a:r>
              <a:rPr lang="en-GB" sz="2400" dirty="0"/>
              <a:t/>
            </a:r>
            <a:br>
              <a:rPr lang="en-GB" sz="2400" dirty="0"/>
            </a:br>
            <a:r>
              <a:rPr lang="en-GB" sz="2400" b="1" dirty="0"/>
              <a:t>SCHOOL SESSIONS – SENCOS</a:t>
            </a:r>
            <a:r>
              <a:rPr lang="en-GB" sz="2400" dirty="0"/>
              <a:t/>
            </a:r>
            <a:br>
              <a:rPr lang="en-GB" sz="2400" dirty="0"/>
            </a:br>
            <a:endParaRPr lang="en-GB" sz="2400" dirty="0"/>
          </a:p>
        </p:txBody>
      </p:sp>
      <p:sp>
        <p:nvSpPr>
          <p:cNvPr id="3" name="Subtitle 2"/>
          <p:cNvSpPr>
            <a:spLocks noGrp="1"/>
          </p:cNvSpPr>
          <p:nvPr>
            <p:ph type="subTitle" idx="1"/>
          </p:nvPr>
        </p:nvSpPr>
        <p:spPr/>
        <p:txBody>
          <a:bodyPr>
            <a:normAutofit/>
          </a:bodyPr>
          <a:lstStyle/>
          <a:p>
            <a:r>
              <a:rPr lang="en-GB" sz="1600" dirty="0"/>
              <a:t>Nicky Thomas, Clinical Team Lead Paediatric Therapies and Pelvic </a:t>
            </a:r>
            <a:r>
              <a:rPr lang="en-GB" sz="1600" dirty="0" smtClean="0"/>
              <a:t>Health</a:t>
            </a:r>
          </a:p>
          <a:p>
            <a:r>
              <a:rPr lang="en-GB" sz="1600" dirty="0" smtClean="0"/>
              <a:t>Donna </a:t>
            </a:r>
            <a:r>
              <a:rPr lang="en-GB" sz="1600" dirty="0"/>
              <a:t>Jones, Team Lead Paediatric </a:t>
            </a:r>
            <a:r>
              <a:rPr lang="en-GB" sz="1600" dirty="0" smtClean="0"/>
              <a:t>Physiotherapy</a:t>
            </a:r>
          </a:p>
          <a:p>
            <a:r>
              <a:rPr lang="en-GB" sz="1600" dirty="0" smtClean="0"/>
              <a:t>Mellissa </a:t>
            </a:r>
            <a:r>
              <a:rPr lang="en-GB" sz="1600" dirty="0"/>
              <a:t>Hemming, Team Lead Paediatric </a:t>
            </a:r>
            <a:r>
              <a:rPr lang="en-GB" sz="1600" dirty="0" smtClean="0"/>
              <a:t>Physiotherapy</a:t>
            </a:r>
            <a:endParaRPr lang="en-GB" sz="1600" dirty="0"/>
          </a:p>
        </p:txBody>
      </p:sp>
    </p:spTree>
    <p:extLst>
      <p:ext uri="{BB962C8B-B14F-4D97-AF65-F5344CB8AC3E}">
        <p14:creationId xmlns:p14="http://schemas.microsoft.com/office/powerpoint/2010/main" val="1240304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5979"/>
            <a:ext cx="8219256" cy="637579"/>
          </a:xfrm>
        </p:spPr>
        <p:txBody>
          <a:bodyPr>
            <a:normAutofit/>
          </a:bodyPr>
          <a:lstStyle/>
          <a:p>
            <a:r>
              <a:rPr lang="en-GB" sz="3200" b="1" dirty="0" smtClean="0"/>
              <a:t>During </a:t>
            </a:r>
            <a:r>
              <a:rPr lang="en-GB" sz="3200" b="1" dirty="0" err="1" smtClean="0"/>
              <a:t>covid</a:t>
            </a:r>
            <a:endParaRPr lang="en-GB" sz="3200" b="1" dirty="0"/>
          </a:p>
        </p:txBody>
      </p:sp>
      <p:sp>
        <p:nvSpPr>
          <p:cNvPr id="3" name="Content Placeholder 2"/>
          <p:cNvSpPr>
            <a:spLocks noGrp="1"/>
          </p:cNvSpPr>
          <p:nvPr>
            <p:ph idx="1"/>
          </p:nvPr>
        </p:nvSpPr>
        <p:spPr>
          <a:xfrm>
            <a:off x="179512" y="915566"/>
            <a:ext cx="8712968" cy="3679057"/>
          </a:xfrm>
        </p:spPr>
        <p:txBody>
          <a:bodyPr>
            <a:normAutofit fontScale="92500" lnSpcReduction="20000"/>
          </a:bodyPr>
          <a:lstStyle/>
          <a:p>
            <a:r>
              <a:rPr lang="en-GB" sz="2300" dirty="0" smtClean="0">
                <a:latin typeface="+mn-lt"/>
              </a:rPr>
              <a:t>The Trust suspended all out-patient services for just over one month. Staff were re-trained ready to be redeployed to front-line </a:t>
            </a:r>
            <a:r>
              <a:rPr lang="en-GB" sz="2300" dirty="0" err="1" smtClean="0">
                <a:latin typeface="+mn-lt"/>
              </a:rPr>
              <a:t>covid</a:t>
            </a:r>
            <a:r>
              <a:rPr lang="en-GB" sz="2300" dirty="0" smtClean="0">
                <a:latin typeface="+mn-lt"/>
              </a:rPr>
              <a:t> services.</a:t>
            </a:r>
          </a:p>
          <a:p>
            <a:pPr marL="0" indent="0">
              <a:buNone/>
            </a:pPr>
            <a:endParaRPr lang="en-GB" sz="2300" dirty="0" smtClean="0">
              <a:latin typeface="+mn-lt"/>
            </a:endParaRPr>
          </a:p>
          <a:p>
            <a:r>
              <a:rPr lang="en-GB" sz="2300" dirty="0">
                <a:latin typeface="+mn-lt"/>
              </a:rPr>
              <a:t>W</a:t>
            </a:r>
            <a:r>
              <a:rPr lang="en-GB" sz="2300" dirty="0" smtClean="0">
                <a:latin typeface="+mn-lt"/>
              </a:rPr>
              <a:t>e began to telephone all patients. Everyone known to our service had a contact.</a:t>
            </a:r>
          </a:p>
          <a:p>
            <a:pPr marL="0" indent="0">
              <a:buNone/>
            </a:pPr>
            <a:endParaRPr lang="en-GB" sz="2300" dirty="0" smtClean="0">
              <a:latin typeface="+mn-lt"/>
            </a:endParaRPr>
          </a:p>
          <a:p>
            <a:r>
              <a:rPr lang="en-GB" sz="2300" dirty="0" smtClean="0">
                <a:latin typeface="+mn-lt"/>
              </a:rPr>
              <a:t>We added lots of on-line resources to </a:t>
            </a:r>
            <a:r>
              <a:rPr lang="en-GB" sz="2300" dirty="0">
                <a:latin typeface="+mn-lt"/>
              </a:rPr>
              <a:t>our </a:t>
            </a:r>
            <a:r>
              <a:rPr lang="en-GB" sz="2300" dirty="0" smtClean="0">
                <a:latin typeface="+mn-lt"/>
              </a:rPr>
              <a:t>website https</a:t>
            </a:r>
            <a:r>
              <a:rPr lang="en-GB" sz="2300" dirty="0">
                <a:latin typeface="+mn-lt"/>
              </a:rPr>
              <a:t>://childrenscommunitytherapies.uhb.nhs.uk</a:t>
            </a:r>
            <a:r>
              <a:rPr lang="en-GB" sz="2300" dirty="0" smtClean="0">
                <a:latin typeface="+mn-lt"/>
              </a:rPr>
              <a:t>/ </a:t>
            </a:r>
          </a:p>
          <a:p>
            <a:pPr marL="0" indent="0">
              <a:buNone/>
            </a:pPr>
            <a:endParaRPr lang="en-GB" sz="2300" dirty="0" smtClean="0">
              <a:latin typeface="+mn-lt"/>
            </a:endParaRPr>
          </a:p>
          <a:p>
            <a:r>
              <a:rPr lang="en-GB" sz="2300" dirty="0">
                <a:latin typeface="+mn-lt"/>
              </a:rPr>
              <a:t>We actively engaged with the #</a:t>
            </a:r>
            <a:r>
              <a:rPr lang="en-GB" sz="2300" dirty="0" err="1">
                <a:latin typeface="+mn-lt"/>
              </a:rPr>
              <a:t>YouAreNotAlone</a:t>
            </a:r>
            <a:r>
              <a:rPr lang="en-GB" sz="2300" dirty="0">
                <a:latin typeface="+mn-lt"/>
              </a:rPr>
              <a:t> campaign as domestic abuse levels soared </a:t>
            </a:r>
            <a:r>
              <a:rPr lang="en-GB" sz="2300" dirty="0" smtClean="0">
                <a:latin typeface="+mn-lt"/>
              </a:rPr>
              <a:t>during lockdown putting many parents and children at increased risk</a:t>
            </a:r>
            <a:r>
              <a:rPr lang="en-GB" sz="2400" dirty="0" smtClean="0">
                <a:latin typeface="+mn-lt"/>
              </a:rPr>
              <a:t>. </a:t>
            </a:r>
            <a:endParaRPr lang="en-GB" sz="2400" dirty="0">
              <a:latin typeface="+mn-lt"/>
            </a:endParaRPr>
          </a:p>
          <a:p>
            <a:endParaRPr lang="en-GB" sz="2400" dirty="0" smtClean="0"/>
          </a:p>
        </p:txBody>
      </p:sp>
    </p:spTree>
    <p:extLst>
      <p:ext uri="{BB962C8B-B14F-4D97-AF65-F5344CB8AC3E}">
        <p14:creationId xmlns:p14="http://schemas.microsoft.com/office/powerpoint/2010/main" val="135168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05979"/>
            <a:ext cx="8219256" cy="637579"/>
          </a:xfrm>
        </p:spPr>
        <p:txBody>
          <a:bodyPr>
            <a:normAutofit/>
          </a:bodyPr>
          <a:lstStyle/>
          <a:p>
            <a:r>
              <a:rPr lang="en-GB" sz="3200" b="1" dirty="0" smtClean="0"/>
              <a:t>Roll out of services</a:t>
            </a:r>
            <a:endParaRPr lang="en-GB" sz="3200" b="1" dirty="0"/>
          </a:p>
        </p:txBody>
      </p:sp>
      <p:sp>
        <p:nvSpPr>
          <p:cNvPr id="3" name="Content Placeholder 2"/>
          <p:cNvSpPr>
            <a:spLocks noGrp="1"/>
          </p:cNvSpPr>
          <p:nvPr>
            <p:ph idx="1"/>
          </p:nvPr>
        </p:nvSpPr>
        <p:spPr>
          <a:xfrm>
            <a:off x="395536" y="915566"/>
            <a:ext cx="8291264" cy="3679057"/>
          </a:xfrm>
        </p:spPr>
        <p:txBody>
          <a:bodyPr>
            <a:normAutofit fontScale="92500" lnSpcReduction="20000"/>
          </a:bodyPr>
          <a:lstStyle/>
          <a:p>
            <a:r>
              <a:rPr lang="en-GB" sz="2400" dirty="0" smtClean="0">
                <a:latin typeface="+mn-lt"/>
              </a:rPr>
              <a:t>In response to Trust, CSP (Chartered Society of Physiotherapy) and HCPC (Health Care Professions Council) guidance, we began rolling out a virtual first model of delivery.</a:t>
            </a:r>
          </a:p>
          <a:p>
            <a:pPr marL="0" indent="0">
              <a:buNone/>
            </a:pPr>
            <a:endParaRPr lang="en-GB" sz="2400" dirty="0" smtClean="0">
              <a:latin typeface="+mn-lt"/>
            </a:endParaRPr>
          </a:p>
          <a:p>
            <a:r>
              <a:rPr lang="en-GB" sz="2400" dirty="0" smtClean="0">
                <a:latin typeface="+mn-lt"/>
              </a:rPr>
              <a:t>Schools were notified through Headlines In August 2020.</a:t>
            </a:r>
          </a:p>
          <a:p>
            <a:pPr marL="0" indent="0">
              <a:buNone/>
            </a:pPr>
            <a:endParaRPr lang="en-GB" sz="2400" dirty="0" smtClean="0">
              <a:latin typeface="+mn-lt"/>
            </a:endParaRPr>
          </a:p>
          <a:p>
            <a:r>
              <a:rPr lang="en-GB" sz="2400" dirty="0" smtClean="0">
                <a:latin typeface="+mn-lt"/>
              </a:rPr>
              <a:t>All children have a virtual appointment first – either by telephone or video.</a:t>
            </a:r>
          </a:p>
          <a:p>
            <a:pPr marL="0" indent="0">
              <a:buNone/>
            </a:pPr>
            <a:endParaRPr lang="en-GB" sz="2400" dirty="0" smtClean="0">
              <a:latin typeface="+mn-lt"/>
            </a:endParaRPr>
          </a:p>
          <a:p>
            <a:r>
              <a:rPr lang="en-GB" sz="2400" dirty="0" smtClean="0">
                <a:latin typeface="+mn-lt"/>
              </a:rPr>
              <a:t>By reducing face to face contacts we are interrupting the infection spread.</a:t>
            </a:r>
          </a:p>
          <a:p>
            <a:pPr marL="0" indent="0">
              <a:buNone/>
            </a:pPr>
            <a:endParaRPr lang="en-GB" sz="2400" dirty="0"/>
          </a:p>
        </p:txBody>
      </p:sp>
    </p:spTree>
    <p:extLst>
      <p:ext uri="{BB962C8B-B14F-4D97-AF65-F5344CB8AC3E}">
        <p14:creationId xmlns:p14="http://schemas.microsoft.com/office/powerpoint/2010/main" val="813230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9502"/>
            <a:ext cx="8363272" cy="4255121"/>
          </a:xfrm>
        </p:spPr>
        <p:txBody>
          <a:bodyPr>
            <a:normAutofit fontScale="92500" lnSpcReduction="10000"/>
          </a:bodyPr>
          <a:lstStyle/>
          <a:p>
            <a:r>
              <a:rPr lang="en-GB" sz="2200" dirty="0" smtClean="0">
                <a:latin typeface="+mn-lt"/>
              </a:rPr>
              <a:t>If face to face is clinically required, then this will happen, e.g. all respiratory patients, all children with cerebral palsy through the CPIPs clinics, any other individual cases where clinical need indicates face to face intervention.</a:t>
            </a:r>
          </a:p>
          <a:p>
            <a:pPr marL="0" indent="0">
              <a:buNone/>
            </a:pPr>
            <a:endParaRPr lang="en-GB" sz="2200" dirty="0" smtClean="0">
              <a:latin typeface="+mn-lt"/>
            </a:endParaRPr>
          </a:p>
          <a:p>
            <a:r>
              <a:rPr lang="en-GB" sz="2200" dirty="0" smtClean="0">
                <a:latin typeface="+mn-lt"/>
              </a:rPr>
              <a:t>We are making informed decisions based on infection risk </a:t>
            </a:r>
            <a:r>
              <a:rPr lang="en-GB" sz="2200" dirty="0" err="1" smtClean="0">
                <a:latin typeface="+mn-lt"/>
              </a:rPr>
              <a:t>vs</a:t>
            </a:r>
            <a:r>
              <a:rPr lang="en-GB" sz="2200" dirty="0" smtClean="0">
                <a:latin typeface="+mn-lt"/>
              </a:rPr>
              <a:t> need for face to face intervention.</a:t>
            </a:r>
          </a:p>
          <a:p>
            <a:pPr marL="0" indent="0">
              <a:buNone/>
            </a:pPr>
            <a:endParaRPr lang="en-GB" sz="2200" dirty="0" smtClean="0">
              <a:latin typeface="+mn-lt"/>
            </a:endParaRPr>
          </a:p>
          <a:p>
            <a:r>
              <a:rPr lang="en-GB" sz="2200" dirty="0" smtClean="0">
                <a:latin typeface="+mn-lt"/>
              </a:rPr>
              <a:t>Remember no PPE is 100% effective*. The best way to break transmission is to reduce face to face contacts when the service can be delivered effectively in a virtual mode.</a:t>
            </a:r>
          </a:p>
          <a:p>
            <a:pPr marL="0" indent="0">
              <a:buNone/>
            </a:pPr>
            <a:r>
              <a:rPr lang="en-GB" sz="2200" dirty="0" smtClean="0">
                <a:latin typeface="+mn-lt"/>
              </a:rPr>
              <a:t> </a:t>
            </a:r>
          </a:p>
          <a:p>
            <a:pPr marL="0" indent="0">
              <a:buNone/>
            </a:pPr>
            <a:r>
              <a:rPr lang="en-GB" sz="1700" dirty="0" smtClean="0">
                <a:latin typeface="+mn-lt"/>
              </a:rPr>
              <a:t>(*Surgical </a:t>
            </a:r>
            <a:r>
              <a:rPr lang="en-GB" sz="1700" dirty="0">
                <a:latin typeface="+mn-lt"/>
              </a:rPr>
              <a:t>masks </a:t>
            </a:r>
            <a:r>
              <a:rPr lang="en-GB" sz="1700" dirty="0" smtClean="0">
                <a:latin typeface="+mn-lt"/>
              </a:rPr>
              <a:t>are estimated to reduce risk </a:t>
            </a:r>
            <a:r>
              <a:rPr lang="en-GB" sz="1700" dirty="0">
                <a:latin typeface="+mn-lt"/>
              </a:rPr>
              <a:t>by at least 80% </a:t>
            </a:r>
            <a:r>
              <a:rPr lang="en-GB" sz="1700" dirty="0" smtClean="0">
                <a:latin typeface="+mn-lt"/>
              </a:rPr>
              <a:t>and the </a:t>
            </a:r>
            <a:r>
              <a:rPr lang="en-GB" sz="1700" dirty="0">
                <a:latin typeface="+mn-lt"/>
              </a:rPr>
              <a:t>overall filter efficiency of FFP1, FFP2 and FFP3 masks is 80%, 94% and 99% </a:t>
            </a:r>
            <a:r>
              <a:rPr lang="en-GB" sz="1700" dirty="0" smtClean="0">
                <a:latin typeface="+mn-lt"/>
              </a:rPr>
              <a:t>respectively. [Cook, T. Department </a:t>
            </a:r>
            <a:r>
              <a:rPr lang="en-GB" sz="1700" dirty="0">
                <a:latin typeface="+mn-lt"/>
              </a:rPr>
              <a:t>of Anaesthesia and Intensive Care Medicine, Royal United Hospital NHS Trust, Bath, </a:t>
            </a:r>
            <a:r>
              <a:rPr lang="en-GB" sz="1700" dirty="0" smtClean="0">
                <a:latin typeface="+mn-lt"/>
              </a:rPr>
              <a:t>UK, 2020 ]. ) </a:t>
            </a:r>
          </a:p>
          <a:p>
            <a:endParaRPr lang="en-GB" sz="2400" dirty="0" smtClean="0"/>
          </a:p>
          <a:p>
            <a:endParaRPr lang="en-GB" sz="2400" dirty="0"/>
          </a:p>
        </p:txBody>
      </p:sp>
    </p:spTree>
    <p:extLst>
      <p:ext uri="{BB962C8B-B14F-4D97-AF65-F5344CB8AC3E}">
        <p14:creationId xmlns:p14="http://schemas.microsoft.com/office/powerpoint/2010/main" val="1980025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05979"/>
            <a:ext cx="8291264" cy="709587"/>
          </a:xfrm>
        </p:spPr>
        <p:txBody>
          <a:bodyPr>
            <a:normAutofit/>
          </a:bodyPr>
          <a:lstStyle/>
          <a:p>
            <a:r>
              <a:rPr lang="en-GB" sz="3200" dirty="0" smtClean="0"/>
              <a:t>What we are not doing</a:t>
            </a:r>
            <a:endParaRPr lang="en-GB" sz="3200" dirty="0"/>
          </a:p>
        </p:txBody>
      </p:sp>
      <p:sp>
        <p:nvSpPr>
          <p:cNvPr id="3" name="Content Placeholder 2"/>
          <p:cNvSpPr>
            <a:spLocks noGrp="1"/>
          </p:cNvSpPr>
          <p:nvPr>
            <p:ph idx="1"/>
          </p:nvPr>
        </p:nvSpPr>
        <p:spPr>
          <a:xfrm>
            <a:off x="323528" y="915566"/>
            <a:ext cx="8363272" cy="3679057"/>
          </a:xfrm>
        </p:spPr>
        <p:txBody>
          <a:bodyPr>
            <a:normAutofit fontScale="92500" lnSpcReduction="10000"/>
          </a:bodyPr>
          <a:lstStyle/>
          <a:p>
            <a:r>
              <a:rPr lang="en-GB" sz="2200" dirty="0" smtClean="0">
                <a:latin typeface="+mn-lt"/>
              </a:rPr>
              <a:t>We are not blanket face to face visiting every child – we are risk assessing individual cases.</a:t>
            </a:r>
          </a:p>
          <a:p>
            <a:pPr marL="0" indent="0">
              <a:buNone/>
            </a:pPr>
            <a:endParaRPr lang="en-GB" sz="2200" dirty="0" smtClean="0">
              <a:latin typeface="+mn-lt"/>
            </a:endParaRPr>
          </a:p>
          <a:p>
            <a:r>
              <a:rPr lang="en-GB" sz="2200" dirty="0" smtClean="0">
                <a:latin typeface="+mn-lt"/>
              </a:rPr>
              <a:t>We are not allowing anyone to do anything that we deem to be clinically unsafe or that has the potential to be.</a:t>
            </a:r>
          </a:p>
          <a:p>
            <a:pPr marL="0" indent="0">
              <a:buNone/>
            </a:pPr>
            <a:endParaRPr lang="en-GB" sz="2200" dirty="0" smtClean="0">
              <a:latin typeface="+mn-lt"/>
            </a:endParaRPr>
          </a:p>
          <a:p>
            <a:r>
              <a:rPr lang="en-GB" sz="2200" dirty="0" smtClean="0">
                <a:latin typeface="+mn-lt"/>
              </a:rPr>
              <a:t>We are not abdicating responsibility to you. We are responsible for the safe delivery of physiotherapy intervention for children.</a:t>
            </a:r>
          </a:p>
          <a:p>
            <a:pPr marL="0" indent="0">
              <a:buNone/>
            </a:pPr>
            <a:endParaRPr lang="en-GB" sz="2200" dirty="0" smtClean="0">
              <a:latin typeface="+mn-lt"/>
            </a:endParaRPr>
          </a:p>
          <a:p>
            <a:r>
              <a:rPr lang="en-GB" sz="2200" dirty="0" smtClean="0">
                <a:latin typeface="+mn-lt"/>
              </a:rPr>
              <a:t>We are not changing the input levels to children, we are changing the </a:t>
            </a:r>
            <a:r>
              <a:rPr lang="en-GB" sz="2200" b="1" dirty="0" smtClean="0">
                <a:latin typeface="+mn-lt"/>
              </a:rPr>
              <a:t>mode</a:t>
            </a:r>
            <a:r>
              <a:rPr lang="en-GB" sz="2200" dirty="0" smtClean="0">
                <a:latin typeface="+mn-lt"/>
              </a:rPr>
              <a:t> of delivery. </a:t>
            </a:r>
          </a:p>
          <a:p>
            <a:endParaRPr lang="en-GB" sz="2400" dirty="0" smtClean="0"/>
          </a:p>
          <a:p>
            <a:endParaRPr lang="en-GB" sz="2400" dirty="0"/>
          </a:p>
        </p:txBody>
      </p:sp>
    </p:spTree>
    <p:extLst>
      <p:ext uri="{BB962C8B-B14F-4D97-AF65-F5344CB8AC3E}">
        <p14:creationId xmlns:p14="http://schemas.microsoft.com/office/powerpoint/2010/main" val="2758369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t>Going forward</a:t>
            </a:r>
            <a:endParaRPr lang="en-GB" sz="3200" b="1" dirty="0"/>
          </a:p>
        </p:txBody>
      </p:sp>
      <p:sp>
        <p:nvSpPr>
          <p:cNvPr id="3" name="Content Placeholder 2"/>
          <p:cNvSpPr>
            <a:spLocks noGrp="1"/>
          </p:cNvSpPr>
          <p:nvPr>
            <p:ph idx="1"/>
          </p:nvPr>
        </p:nvSpPr>
        <p:spPr>
          <a:xfrm>
            <a:off x="323528" y="987574"/>
            <a:ext cx="8640960" cy="3250456"/>
          </a:xfrm>
        </p:spPr>
        <p:txBody>
          <a:bodyPr>
            <a:normAutofit lnSpcReduction="10000"/>
          </a:bodyPr>
          <a:lstStyle/>
          <a:p>
            <a:pPr lvl="0"/>
            <a:r>
              <a:rPr lang="en-GB" sz="2200" dirty="0" smtClean="0">
                <a:latin typeface="+mn-lt"/>
              </a:rPr>
              <a:t>You will find our </a:t>
            </a:r>
            <a:r>
              <a:rPr lang="en-GB" sz="2200" dirty="0" err="1" smtClean="0">
                <a:latin typeface="+mn-lt"/>
              </a:rPr>
              <a:t>physio</a:t>
            </a:r>
            <a:r>
              <a:rPr lang="en-GB" sz="2200" dirty="0" smtClean="0">
                <a:latin typeface="+mn-lt"/>
              </a:rPr>
              <a:t> plans are much more informative and have links for education staff, e.g. </a:t>
            </a:r>
            <a:r>
              <a:rPr lang="en-GB" sz="2200" dirty="0">
                <a:latin typeface="+mn-lt"/>
              </a:rPr>
              <a:t>P</a:t>
            </a:r>
            <a:r>
              <a:rPr lang="en-GB" sz="2200" dirty="0" smtClean="0">
                <a:latin typeface="+mn-lt"/>
              </a:rPr>
              <a:t>ostural </a:t>
            </a:r>
            <a:r>
              <a:rPr lang="en-GB" sz="2200" dirty="0">
                <a:latin typeface="+mn-lt"/>
              </a:rPr>
              <a:t>care </a:t>
            </a:r>
            <a:r>
              <a:rPr lang="en-GB" sz="2200" dirty="0" smtClean="0">
                <a:latin typeface="+mn-lt"/>
              </a:rPr>
              <a:t>videos,  An </a:t>
            </a:r>
            <a:r>
              <a:rPr lang="en-GB" sz="2200" dirty="0">
                <a:latin typeface="+mn-lt"/>
              </a:rPr>
              <a:t>A to Z of postural </a:t>
            </a:r>
            <a:r>
              <a:rPr lang="en-GB" sz="2200" dirty="0" smtClean="0">
                <a:latin typeface="+mn-lt"/>
              </a:rPr>
              <a:t>care.</a:t>
            </a:r>
          </a:p>
          <a:p>
            <a:pPr marL="0" lvl="0" indent="0">
              <a:buNone/>
            </a:pPr>
            <a:endParaRPr lang="en-GB" sz="2200" dirty="0" smtClean="0">
              <a:latin typeface="+mn-lt"/>
            </a:endParaRPr>
          </a:p>
          <a:p>
            <a:pPr lvl="0"/>
            <a:r>
              <a:rPr lang="en-GB" sz="2200" dirty="0" smtClean="0">
                <a:latin typeface="+mn-lt"/>
              </a:rPr>
              <a:t>We have developed information packages around equipment together with a flow chart and advice.</a:t>
            </a:r>
          </a:p>
          <a:p>
            <a:pPr marL="0" lvl="0" indent="0">
              <a:buNone/>
            </a:pPr>
            <a:endParaRPr lang="en-GB" sz="2200" dirty="0" smtClean="0">
              <a:latin typeface="+mn-lt"/>
            </a:endParaRPr>
          </a:p>
          <a:p>
            <a:pPr lvl="0"/>
            <a:r>
              <a:rPr lang="en-GB" sz="2200" dirty="0" smtClean="0">
                <a:latin typeface="+mn-lt"/>
              </a:rPr>
              <a:t>We will continue to focus on a holistic 24/7 approach, in line with the most recent neurological evidence, to give children the best possible outcome.</a:t>
            </a:r>
          </a:p>
          <a:p>
            <a:pPr lvl="0"/>
            <a:endParaRPr lang="en-GB" sz="2400" dirty="0" smtClean="0"/>
          </a:p>
          <a:p>
            <a:pPr lvl="0"/>
            <a:endParaRPr lang="en-GB" sz="2400" dirty="0"/>
          </a:p>
        </p:txBody>
      </p:sp>
    </p:spTree>
    <p:extLst>
      <p:ext uri="{BB962C8B-B14F-4D97-AF65-F5344CB8AC3E}">
        <p14:creationId xmlns:p14="http://schemas.microsoft.com/office/powerpoint/2010/main" val="2398702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11510"/>
            <a:ext cx="8291264" cy="4183113"/>
          </a:xfrm>
        </p:spPr>
        <p:txBody>
          <a:bodyPr>
            <a:normAutofit fontScale="92500" lnSpcReduction="20000"/>
          </a:bodyPr>
          <a:lstStyle/>
          <a:p>
            <a:r>
              <a:rPr lang="en-GB" sz="2400" dirty="0" smtClean="0"/>
              <a:t>We will continue to add resources and helpful links to our website.</a:t>
            </a:r>
          </a:p>
          <a:p>
            <a:pPr marL="0" indent="0">
              <a:buNone/>
            </a:pPr>
            <a:endParaRPr lang="en-GB" sz="2400" dirty="0" smtClean="0"/>
          </a:p>
          <a:p>
            <a:r>
              <a:rPr lang="en-GB" sz="2400" dirty="0" smtClean="0"/>
              <a:t>We are happy to offer on-going training sessions virtually.</a:t>
            </a:r>
          </a:p>
          <a:p>
            <a:pPr marL="0" indent="0">
              <a:buNone/>
            </a:pPr>
            <a:endParaRPr lang="en-GB" sz="2400" dirty="0" smtClean="0"/>
          </a:p>
          <a:p>
            <a:r>
              <a:rPr lang="en-GB" sz="2400" dirty="0" smtClean="0"/>
              <a:t>We are happy to take your calls  and answer concerns – please phone us – 0121 722 8010.</a:t>
            </a:r>
          </a:p>
          <a:p>
            <a:pPr marL="0" indent="0">
              <a:buNone/>
            </a:pPr>
            <a:endParaRPr lang="en-GB" sz="2400" dirty="0" smtClean="0"/>
          </a:p>
          <a:p>
            <a:r>
              <a:rPr lang="en-GB" sz="2400" dirty="0" smtClean="0"/>
              <a:t>We will continue to work in a way that interrupts </a:t>
            </a:r>
            <a:r>
              <a:rPr lang="en-GB" sz="2400" dirty="0" err="1" smtClean="0"/>
              <a:t>covid</a:t>
            </a:r>
            <a:r>
              <a:rPr lang="en-GB" sz="2400" dirty="0" smtClean="0"/>
              <a:t> infection transmission but ensures safe delivery of service.</a:t>
            </a:r>
          </a:p>
          <a:p>
            <a:pPr marL="0" indent="0">
              <a:buNone/>
            </a:pPr>
            <a:endParaRPr lang="en-GB" sz="2400" dirty="0" smtClean="0"/>
          </a:p>
          <a:p>
            <a:r>
              <a:rPr lang="en-GB" sz="2400" dirty="0" smtClean="0"/>
              <a:t>We are continuing to contribute to the EHCP process in accordance with legal guidelines.</a:t>
            </a:r>
            <a:endParaRPr lang="en-GB" sz="2400" dirty="0"/>
          </a:p>
        </p:txBody>
      </p:sp>
    </p:spTree>
    <p:extLst>
      <p:ext uri="{BB962C8B-B14F-4D97-AF65-F5344CB8AC3E}">
        <p14:creationId xmlns:p14="http://schemas.microsoft.com/office/powerpoint/2010/main" val="46783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t>Our service is here for you, please continue to use …. </a:t>
            </a:r>
            <a:endParaRPr lang="en-GB" sz="2400" b="1" dirty="0"/>
          </a:p>
        </p:txBody>
      </p:sp>
      <p:sp>
        <p:nvSpPr>
          <p:cNvPr id="3" name="Content Placeholder 2"/>
          <p:cNvSpPr>
            <a:spLocks noGrp="1"/>
          </p:cNvSpPr>
          <p:nvPr>
            <p:ph idx="1"/>
          </p:nvPr>
        </p:nvSpPr>
        <p:spPr>
          <a:xfrm>
            <a:off x="251520" y="1200151"/>
            <a:ext cx="8712968" cy="3394472"/>
          </a:xfrm>
        </p:spPr>
        <p:txBody>
          <a:bodyPr>
            <a:normAutofit fontScale="62500" lnSpcReduction="20000"/>
          </a:bodyPr>
          <a:lstStyle/>
          <a:p>
            <a:r>
              <a:rPr lang="en-GB" sz="3400" dirty="0" smtClean="0">
                <a:latin typeface="+mj-lt"/>
              </a:rPr>
              <a:t>Our referral criteria</a:t>
            </a:r>
          </a:p>
          <a:p>
            <a:r>
              <a:rPr lang="en-GB" sz="3400" dirty="0" smtClean="0">
                <a:latin typeface="+mj-lt"/>
              </a:rPr>
              <a:t>Our telephone number or NHS email to contact us</a:t>
            </a:r>
          </a:p>
          <a:p>
            <a:r>
              <a:rPr lang="en-GB" sz="3400" dirty="0" smtClean="0">
                <a:latin typeface="+mj-lt"/>
              </a:rPr>
              <a:t>Our website for information</a:t>
            </a:r>
          </a:p>
          <a:p>
            <a:pPr marL="0" indent="0" algn="ctr">
              <a:lnSpc>
                <a:spcPct val="115000"/>
              </a:lnSpc>
              <a:spcAft>
                <a:spcPts val="1000"/>
              </a:spcAft>
              <a:buNone/>
            </a:pPr>
            <a:endParaRPr lang="en-GB" sz="2800" dirty="0" smtClean="0">
              <a:latin typeface="+mj-lt"/>
            </a:endParaRPr>
          </a:p>
          <a:p>
            <a:pPr marL="0" indent="0" algn="ctr">
              <a:lnSpc>
                <a:spcPct val="115000"/>
              </a:lnSpc>
              <a:spcAft>
                <a:spcPts val="1000"/>
              </a:spcAft>
              <a:buNone/>
            </a:pPr>
            <a:r>
              <a:rPr lang="en-GB" sz="3300" b="1" dirty="0" smtClean="0">
                <a:latin typeface="+mj-lt"/>
              </a:rPr>
              <a:t>0121 </a:t>
            </a:r>
            <a:r>
              <a:rPr lang="en-GB" sz="3300" b="1" dirty="0">
                <a:latin typeface="+mj-lt"/>
              </a:rPr>
              <a:t>722 8010 (Monday to Friday 09.00-16.45). </a:t>
            </a:r>
            <a:endParaRPr lang="en-GB" sz="3300" b="1" dirty="0">
              <a:solidFill>
                <a:schemeClr val="bg2"/>
              </a:solidFill>
              <a:latin typeface="+mj-lt"/>
              <a:hlinkClick r:id="rId2"/>
            </a:endParaRPr>
          </a:p>
          <a:p>
            <a:pPr marL="0" indent="0" algn="ctr">
              <a:lnSpc>
                <a:spcPct val="115000"/>
              </a:lnSpc>
              <a:spcAft>
                <a:spcPts val="1000"/>
              </a:spcAft>
              <a:buNone/>
            </a:pPr>
            <a:r>
              <a:rPr lang="en-GB" sz="3300" b="1" dirty="0">
                <a:solidFill>
                  <a:schemeClr val="bg2"/>
                </a:solidFill>
                <a:latin typeface="+mj-lt"/>
                <a:hlinkClick r:id="rId2"/>
              </a:rPr>
              <a:t>paediatric.physiotherapy@nhs.net</a:t>
            </a:r>
            <a:endParaRPr lang="en-GB" sz="3300" b="1" dirty="0">
              <a:solidFill>
                <a:schemeClr val="bg2"/>
              </a:solidFill>
              <a:latin typeface="+mj-lt"/>
            </a:endParaRPr>
          </a:p>
          <a:p>
            <a:pPr marL="0" indent="0" algn="ctr">
              <a:lnSpc>
                <a:spcPct val="115000"/>
              </a:lnSpc>
              <a:spcAft>
                <a:spcPts val="1000"/>
              </a:spcAft>
              <a:buNone/>
            </a:pPr>
            <a:r>
              <a:rPr lang="en-GB" sz="3300" b="1" u="sng" dirty="0">
                <a:solidFill>
                  <a:schemeClr val="bg2"/>
                </a:solidFill>
                <a:latin typeface="+mj-lt"/>
                <a:ea typeface="Times New Roman"/>
                <a:cs typeface="Calibri"/>
              </a:rPr>
              <a:t>https://childrenscommunitytherapies.uhb.nhs.uk/paediatricphysiotherapy/</a:t>
            </a:r>
            <a:endParaRPr lang="en-GB" sz="3300" b="1" dirty="0">
              <a:solidFill>
                <a:schemeClr val="bg2"/>
              </a:solidFill>
              <a:latin typeface="+mj-lt"/>
              <a:ea typeface="Calibri"/>
              <a:cs typeface="Times New Roman"/>
            </a:endParaRPr>
          </a:p>
          <a:p>
            <a:pPr marL="0" indent="0">
              <a:buNone/>
            </a:pPr>
            <a:endParaRPr lang="en-GB" sz="2800" dirty="0" smtClean="0"/>
          </a:p>
          <a:p>
            <a:pPr marL="0" indent="0">
              <a:buNone/>
            </a:pPr>
            <a:endParaRPr lang="en-GB" sz="2800" dirty="0" smtClean="0"/>
          </a:p>
        </p:txBody>
      </p:sp>
      <p:pic>
        <p:nvPicPr>
          <p:cNvPr id="1026" name="Picture 2" descr="C:\Users\thoman\AppData\Local\Microsoft\Windows\Temporary Internet Files\Content.IE5\0KJTXJ7Q\Chartered%20Physiotherapy[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1131590"/>
            <a:ext cx="1691407" cy="908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444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614</Words>
  <Application>Microsoft Office PowerPoint</Application>
  <PresentationFormat>On-screen Show (16:9)</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UNIVERSITY HOSPITALS BIRMINGHAM COMMUNITY PAEDIATRIC PHYSIOTHERAPY SERVICE SCHOOL SESSIONS – SENCOS </vt:lpstr>
      <vt:lpstr>During covid</vt:lpstr>
      <vt:lpstr>Roll out of services</vt:lpstr>
      <vt:lpstr>PowerPoint Presentation</vt:lpstr>
      <vt:lpstr>What we are not doing</vt:lpstr>
      <vt:lpstr>Going forward</vt:lpstr>
      <vt:lpstr>PowerPoint Presentation</vt:lpstr>
      <vt:lpstr>Our service is here for you, please continue to use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Ricks</dc:creator>
  <cp:lastModifiedBy>Mellissa Hemming</cp:lastModifiedBy>
  <cp:revision>48</cp:revision>
  <dcterms:created xsi:type="dcterms:W3CDTF">2017-11-15T08:13:33Z</dcterms:created>
  <dcterms:modified xsi:type="dcterms:W3CDTF">2020-12-09T12:25:24Z</dcterms:modified>
</cp:coreProperties>
</file>